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1" r:id="rId4"/>
  </p:sldMasterIdLst>
  <p:notesMasterIdLst>
    <p:notesMasterId r:id="rId24"/>
  </p:notesMasterIdLst>
  <p:sldIdLst>
    <p:sldId id="4493" r:id="rId5"/>
    <p:sldId id="258" r:id="rId6"/>
    <p:sldId id="4489" r:id="rId7"/>
    <p:sldId id="4477" r:id="rId8"/>
    <p:sldId id="4478" r:id="rId9"/>
    <p:sldId id="4490" r:id="rId10"/>
    <p:sldId id="4479" r:id="rId11"/>
    <p:sldId id="4476" r:id="rId12"/>
    <p:sldId id="4456" r:id="rId13"/>
    <p:sldId id="4464" r:id="rId14"/>
    <p:sldId id="4481" r:id="rId15"/>
    <p:sldId id="4492" r:id="rId16"/>
    <p:sldId id="4494" r:id="rId17"/>
    <p:sldId id="4484" r:id="rId18"/>
    <p:sldId id="4485" r:id="rId19"/>
    <p:sldId id="4491" r:id="rId20"/>
    <p:sldId id="4463" r:id="rId21"/>
    <p:sldId id="270" r:id="rId22"/>
    <p:sldId id="321" r:id="rId23"/>
  </p:sldIdLst>
  <p:sldSz cx="12192000" cy="6858000"/>
  <p:notesSz cx="7102475" cy="9388475"/>
  <p:embeddedFontLst>
    <p:embeddedFont>
      <p:font typeface="Roboto Condensed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Black" panose="020B0604020202020204" charset="0"/>
      <p:bold r:id="rId33"/>
      <p:boldItalic r:id="rId34"/>
    </p:embeddedFont>
    <p:embeddedFont>
      <p:font typeface="Roboto Light" panose="020B0604020202020204" charset="0"/>
      <p:regular r:id="rId35"/>
      <p:italic r:id="rId36"/>
    </p:embeddedFont>
    <p:embeddedFont>
      <p:font typeface="Abril Fatface" panose="020B0604020202020204" charset="0"/>
      <p:regular r:id="rId37"/>
      <p: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B88030-20D1-5289-DD90-DA3223FD6356}" name="Karen Langehough" initials="" userId="7fbd741ce70f619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F14"/>
    <a:srgbClr val="BBCE00"/>
    <a:srgbClr val="6E767D"/>
    <a:srgbClr val="FFFFFF"/>
    <a:srgbClr val="00BCE8"/>
    <a:srgbClr val="0A82A0"/>
    <a:srgbClr val="E0B291"/>
    <a:srgbClr val="D3D3D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90270-2D47-4E8F-A55B-6D2543E22847}" v="210" dt="2023-08-03T19:27:08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8" autoAdjust="0"/>
    <p:restoredTop sz="80930" autoAdjust="0"/>
  </p:normalViewPr>
  <p:slideViewPr>
    <p:cSldViewPr snapToGrid="0">
      <p:cViewPr varScale="1">
        <p:scale>
          <a:sx n="85" d="100"/>
          <a:sy n="85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4524"/>
    </p:cViewPr>
  </p:sorterViewPr>
  <p:notesViewPr>
    <p:cSldViewPr snapToGrid="0">
      <p:cViewPr varScale="1">
        <p:scale>
          <a:sx n="94" d="100"/>
          <a:sy n="94" d="100"/>
        </p:scale>
        <p:origin x="36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D6DDEC8-907A-4932-AA69-2BFD289082E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F0A0E65-6484-4CCC-B252-5DD668AF9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5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sz="2000" dirty="0" smtClean="0"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A0E65-6484-4CCC-B252-5DD668AF9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69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B2B92-7BD6-4359-9DDA-DB538E41E9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0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B2B92-7BD6-4359-9DDA-DB538E41E9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3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B2B92-7BD6-4359-9DDA-DB538E41E9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81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13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7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08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0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7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7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B2B92-7BD6-4359-9DDA-DB538E41E9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8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B2B92-7BD6-4359-9DDA-DB538E41E9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1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2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A0E65-6484-4CCC-B252-5DD668AF9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08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A0E65-6484-4CCC-B252-5DD668AF9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9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893804" TargetMode="External"/><Relationship Id="rId3" Type="http://schemas.openxmlformats.org/officeDocument/2006/relationships/hyperlink" Target="https://www.commerce.wa.gov/" TargetMode="External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WaStateCommerce" TargetMode="External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0" Type="http://schemas.openxmlformats.org/officeDocument/2006/relationships/hyperlink" Target="https://www.instagram.com/wastatecommerce/" TargetMode="External"/><Relationship Id="rId4" Type="http://schemas.openxmlformats.org/officeDocument/2006/relationships/hyperlink" Target="https://www.facebook.com/WAStateCommerce/" TargetMode="External"/><Relationship Id="rId9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893804" TargetMode="External"/><Relationship Id="rId3" Type="http://schemas.openxmlformats.org/officeDocument/2006/relationships/hyperlink" Target="https://www.commerce.wa.gov/" TargetMode="External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WaStateCommerce" TargetMode="External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0" Type="http://schemas.openxmlformats.org/officeDocument/2006/relationships/hyperlink" Target="https://www.instagram.com/wastatecommerce/" TargetMode="External"/><Relationship Id="rId4" Type="http://schemas.openxmlformats.org/officeDocument/2006/relationships/hyperlink" Target="https://www.facebook.com/WAStateCommerce/" TargetMode="External"/><Relationship Id="rId9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488950" y="1411866"/>
            <a:ext cx="6971030" cy="2512433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  <a:latin typeface="Abril Fatface" panose="02000503000000020003" pitchFamily="2" charset="0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056798"/>
            <a:ext cx="6971030" cy="8865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add subtitle (28)</a:t>
            </a:r>
          </a:p>
        </p:txBody>
      </p:sp>
      <p:cxnSp>
        <p:nvCxnSpPr>
          <p:cNvPr id="48" name="Divider line"/>
          <p:cNvCxnSpPr/>
          <p:nvPr userDrawn="1"/>
        </p:nvCxnSpPr>
        <p:spPr>
          <a:xfrm>
            <a:off x="574675" y="5065599"/>
            <a:ext cx="18859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esenters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5187893"/>
            <a:ext cx="643001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Name goes here</a:t>
            </a:r>
          </a:p>
        </p:txBody>
      </p:sp>
      <p:sp>
        <p:nvSpPr>
          <p:cNvPr id="21" name="Presenters 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5562027"/>
            <a:ext cx="6430010" cy="3434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0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2" name="Date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091578"/>
            <a:ext cx="643001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0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XX/XX/2022 (date goes here)</a:t>
            </a:r>
          </a:p>
        </p:txBody>
      </p:sp>
      <p:sp>
        <p:nvSpPr>
          <p:cNvPr id="43" name="Color fade"/>
          <p:cNvSpPr/>
          <p:nvPr/>
        </p:nvSpPr>
        <p:spPr>
          <a:xfrm flipV="1">
            <a:off x="8229600" y="-2"/>
            <a:ext cx="3505200" cy="685800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Logo" descr="Washington State Department of Commerce Logo" title="Commerce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09050" y="805225"/>
            <a:ext cx="2146300" cy="2523273"/>
          </a:xfrm>
          <a:prstGeom prst="rect">
            <a:avLst/>
          </a:prstGeom>
        </p:spPr>
      </p:pic>
      <p:sp>
        <p:nvSpPr>
          <p:cNvPr id="2" name="Template version number"/>
          <p:cNvSpPr txBox="1"/>
          <p:nvPr userDrawn="1"/>
        </p:nvSpPr>
        <p:spPr>
          <a:xfrm>
            <a:off x="10985770" y="6472136"/>
            <a:ext cx="5966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v1.4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83" y="-250533"/>
            <a:ext cx="2087919" cy="208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9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720286" y="1181100"/>
            <a:ext cx="5717836" cy="3315718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  <a:latin typeface="Abril Fatface" panose="02000503000000020003" pitchFamily="2" charset="0"/>
              </a:defRPr>
            </a:lvl1pPr>
          </a:lstStyle>
          <a:p>
            <a:r>
              <a:rPr lang="en-US" dirty="0"/>
              <a:t>Type a thank you message here</a:t>
            </a:r>
          </a:p>
        </p:txBody>
      </p:sp>
      <p:sp>
        <p:nvSpPr>
          <p:cNvPr id="8" name="Presenters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4696504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Name goes here</a:t>
            </a:r>
          </a:p>
        </p:txBody>
      </p:sp>
      <p:sp>
        <p:nvSpPr>
          <p:cNvPr id="9" name="Presenters 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5002058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1" name="Presenters Email"/>
          <p:cNvSpPr>
            <a:spLocks noGrp="1"/>
          </p:cNvSpPr>
          <p:nvPr>
            <p:ph type="body" sz="quarter" idx="12" hasCustomPrompt="1"/>
          </p:nvPr>
        </p:nvSpPr>
        <p:spPr>
          <a:xfrm>
            <a:off x="831850" y="5345815"/>
            <a:ext cx="3766093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email here</a:t>
            </a:r>
          </a:p>
        </p:txBody>
      </p:sp>
      <p:sp>
        <p:nvSpPr>
          <p:cNvPr id="12" name="Presenters Phone Number"/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5651471"/>
            <a:ext cx="3766094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XXX-XXX-XXXX</a:t>
            </a:r>
          </a:p>
        </p:txBody>
      </p:sp>
      <p:pic>
        <p:nvPicPr>
          <p:cNvPr id="31" name="Commerce Logo" descr="Washington State Department of Commerce Logo" title="Commerce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2678" y="929634"/>
            <a:ext cx="3666098" cy="1054771"/>
          </a:xfrm>
          <a:prstGeom prst="rect">
            <a:avLst/>
          </a:prstGeom>
        </p:spPr>
      </p:pic>
      <p:sp>
        <p:nvSpPr>
          <p:cNvPr id="34" name="Commerce Website URL" descr="Click this logo to go to the Commerce website" title="The Commerce website">
            <a:hlinkClick r:id="rId3"/>
          </p:cNvPr>
          <p:cNvSpPr txBox="1"/>
          <p:nvPr userDrawn="1"/>
        </p:nvSpPr>
        <p:spPr>
          <a:xfrm>
            <a:off x="7282678" y="2877986"/>
            <a:ext cx="191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www.commerce.wa.gov</a:t>
            </a:r>
          </a:p>
        </p:txBody>
      </p:sp>
      <p:pic>
        <p:nvPicPr>
          <p:cNvPr id="32" name="Facebook Icon" descr="Click this logo to go to the Commerce Facebook page" title="Facebook logo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82782" y="2914791"/>
            <a:ext cx="250454" cy="253182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9" name="Twitter Icon" descr="Click this logo to go to the Commerce Twitter page" title="Twitter logo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23203" y="2914791"/>
            <a:ext cx="250454" cy="253182"/>
          </a:xfrm>
          <a:prstGeom prst="rect">
            <a:avLst/>
          </a:prstGeom>
        </p:spPr>
      </p:pic>
      <p:pic>
        <p:nvPicPr>
          <p:cNvPr id="33" name="LinkedIn Icon" descr="Click this logo to go to the Commerce Linkedin page" title="Linkedin logo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3625" y="2914791"/>
            <a:ext cx="242106" cy="253182"/>
          </a:xfrm>
          <a:prstGeom prst="rect">
            <a:avLst/>
          </a:prstGeom>
        </p:spPr>
      </p:pic>
      <p:pic>
        <p:nvPicPr>
          <p:cNvPr id="35" name="Instagram Icon" descr="Click this logo to go to the Commerce Instagram page" title="Intagram logo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95699" y="2914792"/>
            <a:ext cx="253182" cy="253182"/>
          </a:xfrm>
          <a:prstGeom prst="rect">
            <a:avLst/>
          </a:prstGeom>
        </p:spPr>
      </p:pic>
      <p:grpSp>
        <p:nvGrpSpPr>
          <p:cNvPr id="19" name="Brand Stripe"/>
          <p:cNvGrpSpPr/>
          <p:nvPr userDrawn="1"/>
        </p:nvGrpSpPr>
        <p:grpSpPr>
          <a:xfrm>
            <a:off x="0" y="6671896"/>
            <a:ext cx="12192000" cy="190430"/>
            <a:chOff x="0" y="6321028"/>
            <a:chExt cx="12192000" cy="541298"/>
          </a:xfrm>
        </p:grpSpPr>
        <p:sp>
          <p:nvSpPr>
            <p:cNvPr id="20" name="Rectangle 19"/>
            <p:cNvSpPr/>
            <p:nvPr/>
          </p:nvSpPr>
          <p:spPr>
            <a:xfrm>
              <a:off x="335757" y="6360160"/>
              <a:ext cx="4727012" cy="502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62769" y="6360160"/>
              <a:ext cx="363670" cy="502166"/>
            </a:xfrm>
            <a:prstGeom prst="rect">
              <a:avLst/>
            </a:prstGeom>
            <a:solidFill>
              <a:srgbClr val="E2A7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26439" y="6360160"/>
              <a:ext cx="1585679" cy="5021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6360160"/>
              <a:ext cx="112425" cy="5021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12118" y="6360160"/>
              <a:ext cx="2634034" cy="5021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87025" y="6360160"/>
              <a:ext cx="1704975" cy="502166"/>
            </a:xfrm>
            <a:prstGeom prst="rect">
              <a:avLst/>
            </a:prstGeom>
            <a:solidFill>
              <a:srgbClr val="5E341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46153" y="6360160"/>
              <a:ext cx="840872" cy="5021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2425" y="6360160"/>
              <a:ext cx="223331" cy="5021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6321028"/>
              <a:ext cx="12192000" cy="797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2" y="-345011"/>
            <a:ext cx="2301256" cy="23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4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k you" title="Thank you"/>
          <p:cNvSpPr txBox="1"/>
          <p:nvPr userDrawn="1"/>
        </p:nvSpPr>
        <p:spPr>
          <a:xfrm>
            <a:off x="831850" y="539177"/>
            <a:ext cx="5839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bril Fatface" panose="02000503000000020003" pitchFamily="2" charset="0"/>
              </a:rPr>
              <a:t>Thank you!</a:t>
            </a:r>
          </a:p>
        </p:txBody>
      </p:sp>
      <p:sp>
        <p:nvSpPr>
          <p:cNvPr id="29" name="Presenter 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1733497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Name goes here</a:t>
            </a:r>
          </a:p>
        </p:txBody>
      </p:sp>
      <p:sp>
        <p:nvSpPr>
          <p:cNvPr id="30" name="Presenter 1 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2039051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33" name="Presenter 1 Email"/>
          <p:cNvSpPr>
            <a:spLocks noGrp="1"/>
          </p:cNvSpPr>
          <p:nvPr>
            <p:ph type="body" sz="quarter" idx="12" hasCustomPrompt="1"/>
          </p:nvPr>
        </p:nvSpPr>
        <p:spPr>
          <a:xfrm>
            <a:off x="831851" y="2358397"/>
            <a:ext cx="3670300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email here</a:t>
            </a:r>
          </a:p>
        </p:txBody>
      </p:sp>
      <p:sp>
        <p:nvSpPr>
          <p:cNvPr id="34" name="Presenter 1 Phone Number"/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2688464"/>
            <a:ext cx="3670301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XXX-XXX-XXXX</a:t>
            </a:r>
          </a:p>
        </p:txBody>
      </p:sp>
      <p:sp>
        <p:nvSpPr>
          <p:cNvPr id="35" name="Presenter 2 Name"/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3385365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Name goes here</a:t>
            </a:r>
          </a:p>
        </p:txBody>
      </p:sp>
      <p:sp>
        <p:nvSpPr>
          <p:cNvPr id="36" name="Presenter 2 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831850" y="3690919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37" name="Presenter 2 Email"/>
          <p:cNvSpPr>
            <a:spLocks noGrp="1"/>
          </p:cNvSpPr>
          <p:nvPr>
            <p:ph type="body" sz="quarter" idx="16" hasCustomPrompt="1"/>
          </p:nvPr>
        </p:nvSpPr>
        <p:spPr>
          <a:xfrm>
            <a:off x="831851" y="4034676"/>
            <a:ext cx="3670300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email here</a:t>
            </a:r>
          </a:p>
        </p:txBody>
      </p:sp>
      <p:sp>
        <p:nvSpPr>
          <p:cNvPr id="38" name="Presenter 2 Phone Number"/>
          <p:cNvSpPr>
            <a:spLocks noGrp="1"/>
          </p:cNvSpPr>
          <p:nvPr>
            <p:ph type="body" sz="quarter" idx="17" hasCustomPrompt="1"/>
          </p:nvPr>
        </p:nvSpPr>
        <p:spPr>
          <a:xfrm>
            <a:off x="831850" y="4340332"/>
            <a:ext cx="3670301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XXX-XXX-XXXX</a:t>
            </a:r>
          </a:p>
        </p:txBody>
      </p:sp>
      <p:sp>
        <p:nvSpPr>
          <p:cNvPr id="39" name="Presenter 3 Name"/>
          <p:cNvSpPr>
            <a:spLocks noGrp="1"/>
          </p:cNvSpPr>
          <p:nvPr>
            <p:ph type="body" sz="quarter" idx="18" hasCustomPrompt="1"/>
          </p:nvPr>
        </p:nvSpPr>
        <p:spPr>
          <a:xfrm>
            <a:off x="831850" y="5041014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Name goes here</a:t>
            </a:r>
          </a:p>
        </p:txBody>
      </p:sp>
      <p:sp>
        <p:nvSpPr>
          <p:cNvPr id="40" name="Presenter 3 Title"/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5346568"/>
            <a:ext cx="3670300" cy="292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41" name="Presenter 3 Email"/>
          <p:cNvSpPr>
            <a:spLocks noGrp="1"/>
          </p:cNvSpPr>
          <p:nvPr>
            <p:ph type="body" sz="quarter" idx="20" hasCustomPrompt="1"/>
          </p:nvPr>
        </p:nvSpPr>
        <p:spPr>
          <a:xfrm>
            <a:off x="831851" y="5690325"/>
            <a:ext cx="3670300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email here</a:t>
            </a:r>
          </a:p>
        </p:txBody>
      </p:sp>
      <p:sp>
        <p:nvSpPr>
          <p:cNvPr id="42" name="Presenter 3 Phone Number"/>
          <p:cNvSpPr>
            <a:spLocks noGrp="1"/>
          </p:cNvSpPr>
          <p:nvPr>
            <p:ph type="body" sz="quarter" idx="21" hasCustomPrompt="1"/>
          </p:nvPr>
        </p:nvSpPr>
        <p:spPr>
          <a:xfrm>
            <a:off x="831850" y="5995981"/>
            <a:ext cx="3670301" cy="2973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XXX-XXX-XXXX</a:t>
            </a:r>
          </a:p>
        </p:txBody>
      </p:sp>
      <p:pic>
        <p:nvPicPr>
          <p:cNvPr id="31" name="Commerce Logo" descr="Washington State Department of Commerce Logo" title="Commerce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2678" y="929634"/>
            <a:ext cx="3666098" cy="1054771"/>
          </a:xfrm>
          <a:prstGeom prst="rect">
            <a:avLst/>
          </a:prstGeom>
        </p:spPr>
      </p:pic>
      <p:sp>
        <p:nvSpPr>
          <p:cNvPr id="54" name="Commerce Website URL" descr="Click this logo to go to the Commerce website" title="The Commerce website">
            <a:hlinkClick r:id="rId3"/>
          </p:cNvPr>
          <p:cNvSpPr txBox="1"/>
          <p:nvPr userDrawn="1"/>
        </p:nvSpPr>
        <p:spPr>
          <a:xfrm>
            <a:off x="7282678" y="2877986"/>
            <a:ext cx="191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www.commerce.wa.gov</a:t>
            </a:r>
          </a:p>
        </p:txBody>
      </p:sp>
      <p:pic>
        <p:nvPicPr>
          <p:cNvPr id="52" name="Facebook Icon" descr="Click this logo to go to the Commerce Facebook page" title="Facebook logo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82782" y="2914791"/>
            <a:ext cx="250454" cy="253182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1" name="Twitter Icon" descr="Click this logo to go to the Commerce Twitter page" title="Twitter logo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23203" y="2914791"/>
            <a:ext cx="250454" cy="253182"/>
          </a:xfrm>
          <a:prstGeom prst="rect">
            <a:avLst/>
          </a:prstGeom>
        </p:spPr>
      </p:pic>
      <p:pic>
        <p:nvPicPr>
          <p:cNvPr id="53" name="LinkedIn Icon" descr="Click this logo to go to the Commerce Linkedin page" title="Linkedin logo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3625" y="2914791"/>
            <a:ext cx="242106" cy="253182"/>
          </a:xfrm>
          <a:prstGeom prst="rect">
            <a:avLst/>
          </a:prstGeom>
        </p:spPr>
      </p:pic>
      <p:pic>
        <p:nvPicPr>
          <p:cNvPr id="55" name="Instagram Icon" descr="Click this logo to go to the Commerce Instagram page" title="Intagram logo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95699" y="2914792"/>
            <a:ext cx="253182" cy="253182"/>
          </a:xfrm>
          <a:prstGeom prst="rect">
            <a:avLst/>
          </a:prstGeom>
        </p:spPr>
      </p:pic>
      <p:grpSp>
        <p:nvGrpSpPr>
          <p:cNvPr id="19" name="Brand Stripe"/>
          <p:cNvGrpSpPr/>
          <p:nvPr userDrawn="1"/>
        </p:nvGrpSpPr>
        <p:grpSpPr>
          <a:xfrm>
            <a:off x="0" y="6671896"/>
            <a:ext cx="12192000" cy="190430"/>
            <a:chOff x="0" y="6321028"/>
            <a:chExt cx="12192000" cy="541298"/>
          </a:xfrm>
        </p:grpSpPr>
        <p:sp>
          <p:nvSpPr>
            <p:cNvPr id="20" name="Rectangle 19"/>
            <p:cNvSpPr/>
            <p:nvPr/>
          </p:nvSpPr>
          <p:spPr>
            <a:xfrm>
              <a:off x="335757" y="6360160"/>
              <a:ext cx="4727012" cy="502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62769" y="6360160"/>
              <a:ext cx="363670" cy="502166"/>
            </a:xfrm>
            <a:prstGeom prst="rect">
              <a:avLst/>
            </a:prstGeom>
            <a:solidFill>
              <a:srgbClr val="E2A7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26439" y="6360160"/>
              <a:ext cx="1585679" cy="5021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6360160"/>
              <a:ext cx="112425" cy="5021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12118" y="6360160"/>
              <a:ext cx="2634034" cy="5021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87025" y="6360160"/>
              <a:ext cx="1704975" cy="502166"/>
            </a:xfrm>
            <a:prstGeom prst="rect">
              <a:avLst/>
            </a:prstGeom>
            <a:solidFill>
              <a:srgbClr val="5E341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46153" y="6360160"/>
              <a:ext cx="840872" cy="5021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2425" y="6360160"/>
              <a:ext cx="223331" cy="5021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6321028"/>
              <a:ext cx="12192000" cy="797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341C3C-B9A7-500B-81C0-FAF27B95F36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501" y="3045312"/>
            <a:ext cx="2301256" cy="23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8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070FB-5E46-170D-A628-FC60D732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D22-D8EC-7090-557B-D770AC0B6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0756C-4341-016D-3A37-EBCEBB82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3EA8-A70D-46CC-8D35-62E9933BD6F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DF843-6FA2-94DE-1DD4-DDB4FD45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A891-CA27-C1F9-0245-5709EA29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8122-DA3B-46ED-94E7-BB9DC59F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engthening Comm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"/>
          <p:cNvSpPr txBox="1"/>
          <p:nvPr userDrawn="1"/>
        </p:nvSpPr>
        <p:spPr>
          <a:xfrm>
            <a:off x="838200" y="750877"/>
            <a:ext cx="7156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 strengthen</a:t>
            </a:r>
            <a:r>
              <a:rPr lang="en-US" sz="4400" baseline="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communities</a:t>
            </a:r>
            <a:endParaRPr lang="en-US" sz="4400" dirty="0">
              <a:solidFill>
                <a:schemeClr val="accent5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Images" descr="Eight photos that represent each of Commerces' divisions. &#10;&#10;Housing and Homelessness: A picture of a couple in front of a house, &#10;&#10;Infrascructure and Broadband: A picture of a bridge.&#10;&#10;Small business assistance: A pcture of two people by a computer.&#10;&#10;Energy: A picture of a wind farm.&#10;&#10;Planning and tech assistance: A picture of city streets and a highway interchange.&#10;&#10;Community services and facilities: A picture of children in a daycare facility.&#10;&#10;Crime victims and public safety: A picture of two people hugging in a meeting.&#10;&#10;Economic development: A picture of a shipyard and the mountains." title="Photo coll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0798"/>
            <a:ext cx="12191675" cy="4819522"/>
          </a:xfrm>
          <a:prstGeom prst="rect">
            <a:avLst/>
          </a:prstGeom>
        </p:spPr>
      </p:pic>
      <p:sp>
        <p:nvSpPr>
          <p:cNvPr id="14" name="Housing and Homelessness"/>
          <p:cNvSpPr txBox="1"/>
          <p:nvPr userDrawn="1"/>
        </p:nvSpPr>
        <p:spPr>
          <a:xfrm>
            <a:off x="0" y="3210378"/>
            <a:ext cx="2049780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Housing And</a:t>
            </a:r>
          </a:p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homelessness</a:t>
            </a:r>
          </a:p>
        </p:txBody>
      </p:sp>
      <p:sp>
        <p:nvSpPr>
          <p:cNvPr id="12" name="Infrastructure and Broadband"/>
          <p:cNvSpPr txBox="1"/>
          <p:nvPr userDrawn="1"/>
        </p:nvSpPr>
        <p:spPr>
          <a:xfrm>
            <a:off x="3052563" y="3193959"/>
            <a:ext cx="2167137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Infrastructure and broadband</a:t>
            </a:r>
          </a:p>
        </p:txBody>
      </p:sp>
      <p:sp>
        <p:nvSpPr>
          <p:cNvPr id="10" name="Small Business Assistance"/>
          <p:cNvSpPr txBox="1"/>
          <p:nvPr userDrawn="1"/>
        </p:nvSpPr>
        <p:spPr>
          <a:xfrm>
            <a:off x="6095839" y="3210378"/>
            <a:ext cx="2117453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Small Business Assistance</a:t>
            </a:r>
          </a:p>
        </p:txBody>
      </p:sp>
      <p:sp>
        <p:nvSpPr>
          <p:cNvPr id="15" name="Energy"/>
          <p:cNvSpPr txBox="1"/>
          <p:nvPr userDrawn="1"/>
        </p:nvSpPr>
        <p:spPr>
          <a:xfrm>
            <a:off x="9144000" y="3214544"/>
            <a:ext cx="2171538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l"/>
            <a:endParaRPr lang="en-US" sz="1400" b="0" cap="all" baseline="0" dirty="0">
              <a:solidFill>
                <a:schemeClr val="bg1"/>
              </a:solidFill>
              <a:latin typeface="+mn-lt"/>
              <a:ea typeface="Roboto Light" panose="02000000000000000000" pitchFamily="2" charset="0"/>
            </a:endParaRPr>
          </a:p>
          <a:p>
            <a:pPr algn="l"/>
            <a:r>
              <a:rPr lang="en-US" sz="1400" b="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</a:rPr>
              <a:t>ENERGY</a:t>
            </a:r>
          </a:p>
        </p:txBody>
      </p:sp>
      <p:sp>
        <p:nvSpPr>
          <p:cNvPr id="11" name="Planning and Tech Assistance"/>
          <p:cNvSpPr txBox="1"/>
          <p:nvPr userDrawn="1"/>
        </p:nvSpPr>
        <p:spPr>
          <a:xfrm>
            <a:off x="0" y="5611634"/>
            <a:ext cx="2049780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Planning and Tech assistance</a:t>
            </a:r>
          </a:p>
        </p:txBody>
      </p:sp>
      <p:sp>
        <p:nvSpPr>
          <p:cNvPr id="13" name="Community Services and Facilities"/>
          <p:cNvSpPr txBox="1"/>
          <p:nvPr userDrawn="1"/>
        </p:nvSpPr>
        <p:spPr>
          <a:xfrm>
            <a:off x="3046362" y="5611634"/>
            <a:ext cx="2378082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Community</a:t>
            </a:r>
          </a:p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Services and facilities</a:t>
            </a:r>
          </a:p>
        </p:txBody>
      </p:sp>
      <p:sp>
        <p:nvSpPr>
          <p:cNvPr id="8" name="Crime Victims and Public Safety"/>
          <p:cNvSpPr txBox="1"/>
          <p:nvPr userDrawn="1"/>
        </p:nvSpPr>
        <p:spPr>
          <a:xfrm>
            <a:off x="6095839" y="5611633"/>
            <a:ext cx="2095661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Crime Victims and Public Safety </a:t>
            </a:r>
          </a:p>
        </p:txBody>
      </p:sp>
      <p:sp>
        <p:nvSpPr>
          <p:cNvPr id="16" name="Economic Development"/>
          <p:cNvSpPr txBox="1"/>
          <p:nvPr userDrawn="1"/>
        </p:nvSpPr>
        <p:spPr>
          <a:xfrm>
            <a:off x="9144000" y="5611632"/>
            <a:ext cx="2171538" cy="52322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400" b="0" kern="1200" cap="all" baseline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rPr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90855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247899"/>
            <a:ext cx="10515600" cy="231457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bril Fatface" panose="02000503000000020003" pitchFamily="2" charset="0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subheading goes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-88527" y="627528"/>
            <a:ext cx="920377" cy="920377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993167" y="627529"/>
            <a:ext cx="920377" cy="9203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2110767" y="627529"/>
            <a:ext cx="920377" cy="9203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3232242" y="627529"/>
            <a:ext cx="920377" cy="9203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4353717" y="627529"/>
            <a:ext cx="920377" cy="9203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4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281940"/>
            <a:ext cx="10515600" cy="12189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87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281940"/>
            <a:ext cx="10515600" cy="12189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51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1940"/>
            <a:ext cx="10515600" cy="12189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4612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/>
          </p:nvPr>
        </p:nvSpPr>
        <p:spPr>
          <a:xfrm>
            <a:off x="4472940" y="1825625"/>
            <a:ext cx="324612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1"/>
          </p:nvPr>
        </p:nvSpPr>
        <p:spPr>
          <a:xfrm>
            <a:off x="8107680" y="1825625"/>
            <a:ext cx="324612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72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75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706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281940"/>
            <a:ext cx="10515600" cy="12189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14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1940"/>
            <a:ext cx="10515600" cy="1218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 </a:t>
            </a:r>
          </a:p>
        </p:txBody>
      </p:sp>
      <p:cxnSp>
        <p:nvCxnSpPr>
          <p:cNvPr id="19" name="Divider line"/>
          <p:cNvCxnSpPr/>
          <p:nvPr userDrawn="1"/>
        </p:nvCxnSpPr>
        <p:spPr>
          <a:xfrm>
            <a:off x="838200" y="1566038"/>
            <a:ext cx="1051560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 (28)</a:t>
            </a:r>
          </a:p>
          <a:p>
            <a:pPr lvl="1"/>
            <a:r>
              <a:rPr lang="en-US" dirty="0"/>
              <a:t>Second level (24)</a:t>
            </a:r>
          </a:p>
          <a:p>
            <a:pPr lvl="2"/>
            <a:r>
              <a:rPr lang="en-US" dirty="0"/>
              <a:t>Third level (20)</a:t>
            </a:r>
          </a:p>
          <a:p>
            <a:pPr lvl="3"/>
            <a:r>
              <a:rPr lang="en-US" dirty="0"/>
              <a:t>Fourth level (18)</a:t>
            </a:r>
          </a:p>
          <a:p>
            <a:pPr lvl="4"/>
            <a:r>
              <a:rPr lang="en-US" dirty="0"/>
              <a:t>Fifth level (18)</a:t>
            </a:r>
          </a:p>
        </p:txBody>
      </p:sp>
      <p:grpSp>
        <p:nvGrpSpPr>
          <p:cNvPr id="7" name="Brand Stripe"/>
          <p:cNvGrpSpPr/>
          <p:nvPr userDrawn="1"/>
        </p:nvGrpSpPr>
        <p:grpSpPr>
          <a:xfrm>
            <a:off x="0" y="6316702"/>
            <a:ext cx="12192000" cy="541298"/>
            <a:chOff x="0" y="6321028"/>
            <a:chExt cx="12192000" cy="541298"/>
          </a:xfrm>
        </p:grpSpPr>
        <p:sp>
          <p:nvSpPr>
            <p:cNvPr id="8" name="Rectangle 7"/>
            <p:cNvSpPr/>
            <p:nvPr/>
          </p:nvSpPr>
          <p:spPr>
            <a:xfrm>
              <a:off x="335757" y="6360160"/>
              <a:ext cx="4727012" cy="502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62769" y="6360160"/>
              <a:ext cx="363670" cy="502166"/>
            </a:xfrm>
            <a:prstGeom prst="rect">
              <a:avLst/>
            </a:prstGeom>
            <a:solidFill>
              <a:srgbClr val="E2A7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26439" y="6360160"/>
              <a:ext cx="1585679" cy="5021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6360160"/>
              <a:ext cx="112425" cy="5021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12118" y="6360160"/>
              <a:ext cx="2634034" cy="5021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487025" y="6360160"/>
              <a:ext cx="1704975" cy="502166"/>
            </a:xfrm>
            <a:prstGeom prst="rect">
              <a:avLst/>
            </a:prstGeom>
            <a:solidFill>
              <a:srgbClr val="5E341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646153" y="6360160"/>
              <a:ext cx="840872" cy="5021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425" y="6360160"/>
              <a:ext cx="223331" cy="5021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321028"/>
              <a:ext cx="12192000" cy="79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mmerce name"/>
          <p:cNvSpPr txBox="1"/>
          <p:nvPr userDrawn="1"/>
        </p:nvSpPr>
        <p:spPr>
          <a:xfrm>
            <a:off x="752475" y="6493524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cap="all" dirty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rPr>
              <a:t>Washington</a:t>
            </a:r>
            <a:r>
              <a:rPr lang="en-US" sz="1200" b="1" cap="all" baseline="0" dirty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rPr>
              <a:t> state department of commerce</a:t>
            </a:r>
            <a:endParaRPr lang="en-US" sz="1200" b="1" cap="all" dirty="0">
              <a:solidFill>
                <a:schemeClr val="bg1"/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18" name="Page number"/>
          <p:cNvSpPr txBox="1"/>
          <p:nvPr userDrawn="1"/>
        </p:nvSpPr>
        <p:spPr>
          <a:xfrm>
            <a:off x="11440264" y="6461625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285BE-9B15-4AE2-9FB0-78FF55FA435F}" type="slidenum">
              <a:rPr lang="en-US" sz="1400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74" r:id="rId2"/>
    <p:sldLayoutId id="2147483764" r:id="rId3"/>
    <p:sldLayoutId id="2147483765" r:id="rId4"/>
    <p:sldLayoutId id="2147483766" r:id="rId5"/>
    <p:sldLayoutId id="2147483769" r:id="rId6"/>
    <p:sldLayoutId id="2147483767" r:id="rId7"/>
    <p:sldLayoutId id="2147483768" r:id="rId8"/>
    <p:sldLayoutId id="2147483770" r:id="rId9"/>
    <p:sldLayoutId id="2147483771" r:id="rId10"/>
    <p:sldLayoutId id="2147483773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hyperlink" Target="https://techontap.com.au/how-it-consultation-services-improve-the-efficiency-of-your-workforc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aige.coleman@commerce.w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erce.wa.gov/program-index/family-friendly-workplaces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https://www.commerce.wa.gov/contracting-with-commerce/notice-of-funding/child-care-partnership-grant-program-ccpg-notice-of-funding-opportunity-nofo/" TargetMode="External"/><Relationship Id="rId4" Type="http://schemas.openxmlformats.org/officeDocument/2006/relationships/hyperlink" Target="https://www.commerce.wa.gov/about-us/boards-and-commissions/child-care-collaborative-task-force/child-care-partnership-grant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xhere.com/en/photo/78038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xhere.com/en/photo/78038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1411866"/>
            <a:ext cx="6971030" cy="255663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Future of Work is </a:t>
            </a:r>
            <a:r>
              <a:rPr lang="en-US" dirty="0" smtClean="0"/>
              <a:t>Family-Friendly</a:t>
            </a:r>
            <a:endParaRPr lang="en-US" sz="4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8950" y="5187893"/>
            <a:ext cx="7081744" cy="232741"/>
          </a:xfrm>
        </p:spPr>
        <p:txBody>
          <a:bodyPr/>
          <a:lstStyle/>
          <a:p>
            <a:r>
              <a:rPr lang="en-US" dirty="0"/>
              <a:t>Paige Coleman, Department of Commerce</a:t>
            </a:r>
          </a:p>
          <a:p>
            <a:r>
              <a:rPr lang="en-US" dirty="0"/>
              <a:t>Ben </a:t>
            </a:r>
            <a:r>
              <a:rPr lang="en-US" dirty="0" smtClean="0"/>
              <a:t>Robinson, Karen Langehough, </a:t>
            </a:r>
            <a:r>
              <a:rPr lang="en-US" dirty="0"/>
              <a:t>&amp; Susan Meenk FirstRule Group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8950" y="6439640"/>
            <a:ext cx="6430010" cy="292100"/>
          </a:xfrm>
        </p:spPr>
        <p:txBody>
          <a:bodyPr/>
          <a:lstStyle/>
          <a:p>
            <a:r>
              <a:rPr lang="en-US" dirty="0" smtClean="0"/>
              <a:t>09/19/2023 NHRMA Conference, Tacoma, WA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8950" y="4056798"/>
            <a:ext cx="6971030" cy="886507"/>
          </a:xfrm>
        </p:spPr>
        <p:txBody>
          <a:bodyPr/>
          <a:lstStyle/>
          <a:p>
            <a:r>
              <a:rPr lang="en-US" sz="1800" dirty="0"/>
              <a:t>Strategies to Support Working Parents</a:t>
            </a:r>
          </a:p>
        </p:txBody>
      </p:sp>
    </p:spTree>
    <p:extLst>
      <p:ext uri="{BB962C8B-B14F-4D97-AF65-F5344CB8AC3E}">
        <p14:creationId xmlns:p14="http://schemas.microsoft.com/office/powerpoint/2010/main" val="2471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35F6-3D0A-781E-BFBC-016DF9E7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Roboto Light"/>
                <a:cs typeface="Roboto Light"/>
              </a:rPr>
              <a:t>ROI for Family-Friendly </a:t>
            </a:r>
            <a:r>
              <a:rPr lang="en-US" dirty="0" smtClean="0">
                <a:ea typeface="Roboto Light"/>
                <a:cs typeface="Roboto Light"/>
              </a:rPr>
              <a:t>policies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5C31A-447D-D4F1-671B-4D4764D41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5815" y="1752965"/>
            <a:ext cx="6513497" cy="4344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ea typeface="+mn-lt"/>
                <a:cs typeface="+mn-lt"/>
              </a:rPr>
              <a:t>Improve recruitment and retention.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ea typeface="Roboto"/>
                <a:cs typeface="Calibri"/>
              </a:rPr>
              <a:t>Solutions for businesses of all sizes</a:t>
            </a:r>
          </a:p>
          <a:p>
            <a:pPr>
              <a:buFont typeface="Arial"/>
              <a:buChar char="•"/>
            </a:pPr>
            <a:r>
              <a:rPr lang="en-US" dirty="0" smtClean="0">
                <a:ea typeface="Roboto"/>
                <a:cs typeface="Calibri"/>
              </a:rPr>
              <a:t>“</a:t>
            </a:r>
            <a:r>
              <a:rPr lang="en-US" sz="2400" dirty="0" smtClean="0">
                <a:ea typeface="Roboto"/>
                <a:cs typeface="Calibri"/>
              </a:rPr>
              <a:t>Is what you’re offering better than what I have now</a:t>
            </a:r>
            <a:r>
              <a:rPr lang="en-US" dirty="0" smtClean="0">
                <a:ea typeface="Roboto"/>
                <a:cs typeface="Calibri"/>
              </a:rPr>
              <a:t>?”</a:t>
            </a:r>
          </a:p>
          <a:p>
            <a:pPr marL="457200" lvl="1" indent="0">
              <a:buNone/>
            </a:pPr>
            <a:endParaRPr lang="en-US" sz="2000" dirty="0" smtClean="0">
              <a:ea typeface="Roboto"/>
              <a:cs typeface="Roboto"/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46C0FC4-3842-FE9D-A8AD-E596E960FDA0}"/>
              </a:ext>
            </a:extLst>
          </p:cNvPr>
          <p:cNvSpPr txBox="1">
            <a:spLocks/>
          </p:cNvSpPr>
          <p:nvPr/>
        </p:nvSpPr>
        <p:spPr>
          <a:xfrm>
            <a:off x="8807124" y="1623585"/>
            <a:ext cx="27621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289910-3B6F-08F7-DC5A-F007D5246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>
          <a:xfrm>
            <a:off x="838200" y="1976285"/>
            <a:ext cx="3816477" cy="38168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74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CB31-7679-FD28-777C-F2DBDA30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D88F-81CE-ACD6-BCB0-9648424EC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551"/>
            <a:ext cx="108899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>
                <a:solidFill>
                  <a:schemeClr val="tx2"/>
                </a:solidFill>
              </a:rPr>
              <a:t>Polling Questions to be displayed on screen &amp; results displayed as responses </a:t>
            </a:r>
            <a:r>
              <a:rPr lang="en-US" sz="1800" b="1" i="1" dirty="0" smtClean="0">
                <a:solidFill>
                  <a:schemeClr val="tx2"/>
                </a:solidFill>
              </a:rPr>
              <a:t>received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Are you currently offering family-friendly workplace solutions</a:t>
            </a:r>
            <a:r>
              <a:rPr lang="en-US" dirty="0" smtClean="0"/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Which categories of solutions are you offering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Are there strategies that you are considering or would like to add? If so, which one(s)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980"/>
          <a:stretch/>
        </p:blipFill>
        <p:spPr>
          <a:xfrm>
            <a:off x="0" y="-5542"/>
            <a:ext cx="12192000" cy="68552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399606"/>
            <a:ext cx="12192000" cy="44583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B1081-CBAA-7170-5CD7-C642051684E9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Approach considerations	</a:t>
            </a:r>
          </a:p>
        </p:txBody>
      </p:sp>
    </p:spTree>
    <p:extLst>
      <p:ext uri="{BB962C8B-B14F-4D97-AF65-F5344CB8AC3E}">
        <p14:creationId xmlns:p14="http://schemas.microsoft.com/office/powerpoint/2010/main" val="16653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D450-1BDF-F838-70E6-2C95C358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 1 – Flexible </a:t>
            </a:r>
            <a:r>
              <a:rPr lang="en-US" dirty="0" smtClean="0"/>
              <a:t>schedules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1E0A8-2619-50F6-3D78-C0E8F916B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268" y="1825625"/>
            <a:ext cx="424434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Separation Anxiety at Drop-off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Work with person next to you</a:t>
            </a:r>
          </a:p>
          <a:p>
            <a:pPr lvl="1"/>
            <a:r>
              <a:rPr lang="en-US" dirty="0"/>
              <a:t>What would you do</a:t>
            </a:r>
          </a:p>
          <a:p>
            <a:pPr lvl="1"/>
            <a:r>
              <a:rPr lang="en-US" dirty="0"/>
              <a:t>What strategy or strategies would you consider</a:t>
            </a:r>
          </a:p>
          <a:p>
            <a:pPr lvl="1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C97D38-649E-50BA-89B6-BBC3388E4025}"/>
              </a:ext>
            </a:extLst>
          </p:cNvPr>
          <p:cNvSpPr/>
          <p:nvPr/>
        </p:nvSpPr>
        <p:spPr>
          <a:xfrm>
            <a:off x="-2462844" y="1932914"/>
            <a:ext cx="3895344" cy="3893388"/>
          </a:xfrm>
          <a:prstGeom prst="ellipse">
            <a:avLst/>
          </a:prstGeom>
          <a:solidFill>
            <a:srgbClr val="0A82A0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05F04A-0AB2-2120-2A01-EAC720BC8488}"/>
              </a:ext>
            </a:extLst>
          </p:cNvPr>
          <p:cNvSpPr/>
          <p:nvPr/>
        </p:nvSpPr>
        <p:spPr>
          <a:xfrm>
            <a:off x="11199812" y="1932914"/>
            <a:ext cx="3895344" cy="3893388"/>
          </a:xfrm>
          <a:prstGeom prst="ellipse">
            <a:avLst/>
          </a:prstGeom>
          <a:solidFill>
            <a:srgbClr val="BBCE00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r="8981"/>
          <a:stretch/>
        </p:blipFill>
        <p:spPr>
          <a:xfrm>
            <a:off x="1908212" y="1932914"/>
            <a:ext cx="3895344" cy="38953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6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D450-1BDF-F838-70E6-2C95C358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100" dirty="0"/>
              <a:t>Scenario 2 – Financial </a:t>
            </a:r>
            <a:r>
              <a:rPr lang="en-US" sz="4100" dirty="0" smtClean="0"/>
              <a:t>contributions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1E0A8-2619-50F6-3D78-C0E8F916B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66" y="1825625"/>
            <a:ext cx="4263934" cy="4351338"/>
          </a:xfrm>
        </p:spPr>
        <p:txBody>
          <a:bodyPr/>
          <a:lstStyle/>
          <a:p>
            <a:r>
              <a:rPr lang="en-US" dirty="0"/>
              <a:t>Can I afford to keep working here</a:t>
            </a:r>
            <a:r>
              <a:rPr lang="en-US" dirty="0" smtClean="0"/>
              <a:t>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Work with person next to you</a:t>
            </a:r>
          </a:p>
          <a:p>
            <a:pPr lvl="1"/>
            <a:r>
              <a:rPr lang="en-US" dirty="0"/>
              <a:t>What would you do</a:t>
            </a:r>
          </a:p>
          <a:p>
            <a:pPr lvl="1"/>
            <a:r>
              <a:rPr lang="en-US" dirty="0"/>
              <a:t>What strategy or strategies would you consider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C97D38-649E-50BA-89B6-BBC3388E4025}"/>
              </a:ext>
            </a:extLst>
          </p:cNvPr>
          <p:cNvSpPr/>
          <p:nvPr/>
        </p:nvSpPr>
        <p:spPr>
          <a:xfrm>
            <a:off x="-2462844" y="1932914"/>
            <a:ext cx="3895344" cy="3893388"/>
          </a:xfrm>
          <a:prstGeom prst="ellipse">
            <a:avLst/>
          </a:prstGeom>
          <a:solidFill>
            <a:srgbClr val="0A82A0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05F04A-0AB2-2120-2A01-EAC720BC8488}"/>
              </a:ext>
            </a:extLst>
          </p:cNvPr>
          <p:cNvSpPr/>
          <p:nvPr/>
        </p:nvSpPr>
        <p:spPr>
          <a:xfrm>
            <a:off x="11199812" y="1932914"/>
            <a:ext cx="3895344" cy="3893388"/>
          </a:xfrm>
          <a:prstGeom prst="ellipse">
            <a:avLst/>
          </a:prstGeom>
          <a:solidFill>
            <a:srgbClr val="BBCE00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415" r="21957" b="2560"/>
          <a:stretch/>
        </p:blipFill>
        <p:spPr>
          <a:xfrm>
            <a:off x="6335486" y="1931936"/>
            <a:ext cx="3895344" cy="38953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70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D450-1BDF-F838-70E6-2C95C358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 – Child Care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1E0A8-2619-50F6-3D78-C0E8F916B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268" y="1825625"/>
            <a:ext cx="4777352" cy="4351338"/>
          </a:xfrm>
        </p:spPr>
        <p:txBody>
          <a:bodyPr/>
          <a:lstStyle/>
          <a:p>
            <a:r>
              <a:rPr lang="en-US" dirty="0"/>
              <a:t>How do I recruit families?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Work with person next to you</a:t>
            </a:r>
          </a:p>
          <a:p>
            <a:pPr lvl="1"/>
            <a:r>
              <a:rPr lang="en-US" dirty="0"/>
              <a:t>What would you do</a:t>
            </a:r>
          </a:p>
          <a:p>
            <a:pPr lvl="1"/>
            <a:r>
              <a:rPr lang="en-US" dirty="0"/>
              <a:t>What strategy or strategies would you consider</a:t>
            </a:r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0B36B-001E-525B-F63C-EACFBA58C46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908212" y="1931936"/>
            <a:ext cx="3895344" cy="3895344"/>
          </a:xfrm>
          <a:prstGeom prst="flowChartConnector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2C97D38-649E-50BA-89B6-BBC3388E4025}"/>
              </a:ext>
            </a:extLst>
          </p:cNvPr>
          <p:cNvSpPr/>
          <p:nvPr/>
        </p:nvSpPr>
        <p:spPr>
          <a:xfrm>
            <a:off x="-2462844" y="1932914"/>
            <a:ext cx="3895344" cy="3893388"/>
          </a:xfrm>
          <a:prstGeom prst="ellipse">
            <a:avLst/>
          </a:prstGeom>
          <a:solidFill>
            <a:srgbClr val="0A82A0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05F04A-0AB2-2120-2A01-EAC720BC8488}"/>
              </a:ext>
            </a:extLst>
          </p:cNvPr>
          <p:cNvSpPr/>
          <p:nvPr/>
        </p:nvSpPr>
        <p:spPr>
          <a:xfrm>
            <a:off x="11199812" y="1932914"/>
            <a:ext cx="3895344" cy="3893388"/>
          </a:xfrm>
          <a:prstGeom prst="ellipse">
            <a:avLst/>
          </a:prstGeom>
          <a:solidFill>
            <a:srgbClr val="BBCE00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Workplace Culture: How can employers be viewed as family-friendly?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Authenticity</a:t>
            </a:r>
            <a:endParaRPr lang="en-US" dirty="0"/>
          </a:p>
          <a:p>
            <a:r>
              <a:rPr lang="en-US" dirty="0" smtClean="0"/>
              <a:t>Consistency</a:t>
            </a:r>
          </a:p>
          <a:p>
            <a:r>
              <a:rPr lang="en-US" dirty="0" smtClean="0"/>
              <a:t>Training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5F994-D1D9-1FAD-3F6D-25DC3926014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r="19625"/>
          <a:stretch/>
        </p:blipFill>
        <p:spPr>
          <a:xfrm>
            <a:off x="6683641" y="1765382"/>
            <a:ext cx="3895344" cy="3895344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405F04A-0AB2-2120-2A01-EAC720BC8488}"/>
              </a:ext>
            </a:extLst>
          </p:cNvPr>
          <p:cNvSpPr/>
          <p:nvPr/>
        </p:nvSpPr>
        <p:spPr>
          <a:xfrm>
            <a:off x="11047412" y="1766360"/>
            <a:ext cx="3895344" cy="3893388"/>
          </a:xfrm>
          <a:prstGeom prst="ellipse">
            <a:avLst/>
          </a:prstGeom>
          <a:solidFill>
            <a:srgbClr val="BBCE00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6E61-3C4B-BCB0-43CB-6DB1855A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 here to help!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16267-915C-FCBD-5AA4-1F2BB0D2E03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1320" t="-1369" r="22014" b="1369"/>
          <a:stretch/>
        </p:blipFill>
        <p:spPr>
          <a:xfrm>
            <a:off x="6676741" y="1765382"/>
            <a:ext cx="3895344" cy="389534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285636-DEDD-3A14-53F6-B28DD2B0558F}"/>
              </a:ext>
            </a:extLst>
          </p:cNvPr>
          <p:cNvSpPr txBox="1">
            <a:spLocks/>
          </p:cNvSpPr>
          <p:nvPr/>
        </p:nvSpPr>
        <p:spPr>
          <a:xfrm>
            <a:off x="954578" y="1765382"/>
            <a:ext cx="4989022" cy="4298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Contact us for more information</a:t>
            </a:r>
          </a:p>
          <a:p>
            <a:r>
              <a:rPr lang="en-US" dirty="0"/>
              <a:t>Schedule a brief call with us</a:t>
            </a: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DA710AF-778D-1CAE-707C-0D1A8066B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8" y="4263836"/>
            <a:ext cx="1799570" cy="17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86" y="1181100"/>
            <a:ext cx="5717836" cy="184404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1850" y="3223260"/>
            <a:ext cx="3670300" cy="567748"/>
          </a:xfrm>
        </p:spPr>
        <p:txBody>
          <a:bodyPr/>
          <a:lstStyle/>
          <a:p>
            <a:r>
              <a:rPr lang="en-US" dirty="0"/>
              <a:t>Paige </a:t>
            </a:r>
            <a:r>
              <a:rPr lang="en-US" dirty="0" smtClean="0"/>
              <a:t>Coleman, MBA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31850" y="3577590"/>
            <a:ext cx="3670300" cy="985048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smtClean="0"/>
              <a:t>manager</a:t>
            </a:r>
          </a:p>
          <a:p>
            <a:r>
              <a:rPr lang="en-US" dirty="0" smtClean="0"/>
              <a:t>206-256-6118</a:t>
            </a:r>
          </a:p>
          <a:p>
            <a:r>
              <a:rPr lang="en-US" dirty="0" smtClean="0">
                <a:hlinkClick r:id="rId3"/>
              </a:rPr>
              <a:t>Paige.coleman@commerce.wa.gov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8C8627B-82DD-80E0-22F3-6FFBD43EE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3" y="4916968"/>
            <a:ext cx="1283369" cy="1283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435D3-C97E-B9E2-90DB-148538998EEB}"/>
              </a:ext>
            </a:extLst>
          </p:cNvPr>
          <p:cNvSpPr txBox="1"/>
          <p:nvPr/>
        </p:nvSpPr>
        <p:spPr>
          <a:xfrm>
            <a:off x="2311968" y="5343208"/>
            <a:ext cx="219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Use QR </a:t>
            </a:r>
            <a:r>
              <a:rPr lang="en-US" sz="1100" b="1" dirty="0" smtClean="0">
                <a:solidFill>
                  <a:schemeClr val="bg1"/>
                </a:solidFill>
              </a:rPr>
              <a:t>code to contact us for more information or to sign </a:t>
            </a:r>
            <a:r>
              <a:rPr lang="en-US" sz="1100" b="1" dirty="0">
                <a:solidFill>
                  <a:schemeClr val="bg1"/>
                </a:solidFill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28245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Paige Coleman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Program manager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paige.coleman@commerce.wa.gov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206-256-6118</a:t>
            </a:r>
          </a:p>
        </p:txBody>
      </p:sp>
    </p:spTree>
    <p:extLst>
      <p:ext uri="{BB962C8B-B14F-4D97-AF65-F5344CB8AC3E}">
        <p14:creationId xmlns:p14="http://schemas.microsoft.com/office/powerpoint/2010/main" val="29100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6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Strategy: Family-Friendly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9486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Family-Friendly Workplaces</a:t>
            </a:r>
            <a:endParaRPr lang="en-US" dirty="0"/>
          </a:p>
          <a:p>
            <a:pPr lvl="1"/>
            <a:r>
              <a:rPr lang="en-US" dirty="0"/>
              <a:t>Employer Consultations</a:t>
            </a:r>
          </a:p>
          <a:p>
            <a:pPr lvl="1"/>
            <a:r>
              <a:rPr lang="en-US" dirty="0"/>
              <a:t>Technical Assistance Workshops</a:t>
            </a:r>
          </a:p>
          <a:p>
            <a:pPr lvl="1"/>
            <a:r>
              <a:rPr lang="en-US" dirty="0"/>
              <a:t>Strategies, Assessments, Feasibility, and Implementation support.</a:t>
            </a:r>
          </a:p>
          <a:p>
            <a:pPr lvl="1"/>
            <a:r>
              <a:rPr lang="en-US" dirty="0"/>
              <a:t>HR and Finance Expertise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One of three childcare related programs at WA Commerce</a:t>
            </a:r>
          </a:p>
          <a:p>
            <a:pPr lvl="1"/>
            <a:r>
              <a:rPr lang="en-US" dirty="0">
                <a:hlinkClick r:id="rId4"/>
              </a:rPr>
              <a:t>Child Care Partnership Grants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Early Learning Facilities Program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9"/>
          <a:stretch/>
        </p:blipFill>
        <p:spPr>
          <a:xfrm>
            <a:off x="6530173" y="1638300"/>
            <a:ext cx="5664102" cy="4995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CA555-228A-9C82-6816-C97E9B1963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91" b="35020"/>
          <a:stretch/>
        </p:blipFill>
        <p:spPr>
          <a:xfrm>
            <a:off x="6980830" y="2181467"/>
            <a:ext cx="5206621" cy="30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94308D2B-D73D-26FA-77A6-895FF2EC8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8267" t="23391" r="82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81940"/>
            <a:ext cx="12192000" cy="657606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B1081-CBAA-7170-5CD7-C642051684E9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Landscape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 </a:t>
            </a:r>
            <a:r>
              <a:rPr lang="en-US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5282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arden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94308D2B-D73D-26FA-77A6-895FF2EC8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8267" t="23391" r="82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281940"/>
            <a:ext cx="12192000" cy="657606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91AA117-4946-AD17-EF63-2606219C0CF4}"/>
              </a:ext>
            </a:extLst>
          </p:cNvPr>
          <p:cNvSpPr/>
          <p:nvPr/>
        </p:nvSpPr>
        <p:spPr>
          <a:xfrm>
            <a:off x="813221" y="371416"/>
            <a:ext cx="1828800" cy="18288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0.6</a:t>
            </a:r>
            <a:r>
              <a:rPr lang="en-US" sz="1600" dirty="0"/>
              <a:t> unemployed per opening - nationally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35C0A79-B2CC-FD35-63CA-48424BE1256F}"/>
              </a:ext>
            </a:extLst>
          </p:cNvPr>
          <p:cNvSpPr/>
          <p:nvPr/>
        </p:nvSpPr>
        <p:spPr>
          <a:xfrm>
            <a:off x="813220" y="4636711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3.8M</a:t>
            </a:r>
            <a:r>
              <a:rPr lang="en-US" dirty="0"/>
              <a:t> </a:t>
            </a:r>
          </a:p>
          <a:p>
            <a:pPr algn="ctr"/>
            <a:r>
              <a:rPr lang="en-US" sz="1600" dirty="0"/>
              <a:t>voluntary </a:t>
            </a:r>
            <a:r>
              <a:rPr lang="en-US" sz="1600" dirty="0" smtClean="0"/>
              <a:t>quits- nationally</a:t>
            </a:r>
            <a:endParaRPr lang="en-US" sz="1600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A3B100D-23E3-7274-80E2-5E8635A62901}"/>
              </a:ext>
            </a:extLst>
          </p:cNvPr>
          <p:cNvSpPr/>
          <p:nvPr/>
        </p:nvSpPr>
        <p:spPr>
          <a:xfrm>
            <a:off x="3748268" y="4636711"/>
            <a:ext cx="1828800" cy="182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73% </a:t>
            </a:r>
            <a:r>
              <a:rPr lang="en-US" sz="1600" dirty="0" smtClean="0"/>
              <a:t>of workforce </a:t>
            </a:r>
            <a:r>
              <a:rPr lang="en-US" sz="1600" dirty="0"/>
              <a:t>are care </a:t>
            </a:r>
            <a:r>
              <a:rPr lang="en-US" sz="1600" dirty="0" smtClean="0"/>
              <a:t>givers- nationally</a:t>
            </a:r>
            <a:endParaRPr lang="en-US" sz="16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84A81E5-8FCB-20EE-C47B-01C57533C24D}"/>
              </a:ext>
            </a:extLst>
          </p:cNvPr>
          <p:cNvSpPr/>
          <p:nvPr/>
        </p:nvSpPr>
        <p:spPr>
          <a:xfrm>
            <a:off x="6683316" y="4636711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Increase in elder care </a:t>
            </a:r>
            <a:r>
              <a:rPr lang="en-US" sz="1600" dirty="0" smtClean="0"/>
              <a:t>priority- nationally</a:t>
            </a:r>
            <a:endParaRPr lang="en-US" sz="1600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E6267A1-47D9-A75D-8D40-C74D3D8D453D}"/>
              </a:ext>
            </a:extLst>
          </p:cNvPr>
          <p:cNvSpPr/>
          <p:nvPr/>
        </p:nvSpPr>
        <p:spPr>
          <a:xfrm>
            <a:off x="9618365" y="4636711"/>
            <a:ext cx="1828800" cy="18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93% </a:t>
            </a:r>
            <a:r>
              <a:rPr lang="en-US" sz="1600" dirty="0" smtClean="0"/>
              <a:t>have </a:t>
            </a:r>
            <a:r>
              <a:rPr lang="en-US" sz="1600" dirty="0"/>
              <a:t>children under age </a:t>
            </a:r>
            <a:r>
              <a:rPr lang="en-US" sz="1600" dirty="0" smtClean="0"/>
              <a:t>18- nationally</a:t>
            </a:r>
            <a:endParaRPr lang="en-US" sz="16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DA81244-D3A8-D807-7FFB-4DFBC6592116}"/>
              </a:ext>
            </a:extLst>
          </p:cNvPr>
          <p:cNvSpPr/>
          <p:nvPr/>
        </p:nvSpPr>
        <p:spPr>
          <a:xfrm>
            <a:off x="2194918" y="2473360"/>
            <a:ext cx="1828800" cy="18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173,000</a:t>
            </a:r>
            <a:r>
              <a:rPr lang="en-US" sz="1600" dirty="0"/>
              <a:t> job </a:t>
            </a:r>
            <a:r>
              <a:rPr lang="en-US" sz="1600" dirty="0" smtClean="0"/>
              <a:t>openings </a:t>
            </a:r>
            <a:r>
              <a:rPr lang="en-US" sz="1600" dirty="0"/>
              <a:t>in Washington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70CE69-D0A4-BB3D-5509-50830CA084A8}"/>
              </a:ext>
            </a:extLst>
          </p:cNvPr>
          <p:cNvSpPr/>
          <p:nvPr/>
        </p:nvSpPr>
        <p:spPr>
          <a:xfrm>
            <a:off x="5077104" y="2473360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112,000</a:t>
            </a:r>
            <a:r>
              <a:rPr lang="en-US" dirty="0"/>
              <a:t> </a:t>
            </a:r>
            <a:r>
              <a:rPr lang="en-US" sz="1600" dirty="0"/>
              <a:t>job openings in </a:t>
            </a:r>
          </a:p>
          <a:p>
            <a:pPr algn="ctr"/>
            <a:r>
              <a:rPr lang="en-US" sz="1600" dirty="0"/>
              <a:t>Oregon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F44F26D-1A8E-7F5A-9D53-70F0A78C9A06}"/>
              </a:ext>
            </a:extLst>
          </p:cNvPr>
          <p:cNvSpPr/>
          <p:nvPr/>
        </p:nvSpPr>
        <p:spPr>
          <a:xfrm>
            <a:off x="8047415" y="2473360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28,000</a:t>
            </a:r>
            <a:r>
              <a:rPr lang="en-US" dirty="0"/>
              <a:t> </a:t>
            </a:r>
            <a:r>
              <a:rPr lang="en-US" sz="1600" dirty="0"/>
              <a:t>job openings in </a:t>
            </a:r>
          </a:p>
          <a:p>
            <a:pPr algn="ctr"/>
            <a:r>
              <a:rPr lang="en-US" sz="1600" dirty="0"/>
              <a:t>Alaska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84E369-C8EA-B640-BA40-58CD7FB23AFC}"/>
              </a:ext>
            </a:extLst>
          </p:cNvPr>
          <p:cNvSpPr/>
          <p:nvPr/>
        </p:nvSpPr>
        <p:spPr>
          <a:xfrm>
            <a:off x="3737294" y="371416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0.9</a:t>
            </a:r>
            <a:r>
              <a:rPr lang="en-US" sz="1600" dirty="0"/>
              <a:t> unemployed per opening  Washington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B1E0941-2ED7-66B2-C198-B9A76D75299D}"/>
              </a:ext>
            </a:extLst>
          </p:cNvPr>
          <p:cNvSpPr/>
          <p:nvPr/>
        </p:nvSpPr>
        <p:spPr>
          <a:xfrm>
            <a:off x="6661367" y="371416"/>
            <a:ext cx="1828800" cy="182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0.7</a:t>
            </a:r>
            <a:r>
              <a:rPr lang="en-US" dirty="0"/>
              <a:t> </a:t>
            </a:r>
            <a:r>
              <a:rPr lang="en-US" sz="1600" dirty="0"/>
              <a:t>unemployed per opening  Oregon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0CFF9C9-10E4-7713-183E-A89CB0E3FEC8}"/>
              </a:ext>
            </a:extLst>
          </p:cNvPr>
          <p:cNvSpPr/>
          <p:nvPr/>
        </p:nvSpPr>
        <p:spPr>
          <a:xfrm>
            <a:off x="9585441" y="371416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0.5 </a:t>
            </a:r>
            <a:r>
              <a:rPr lang="en-US" sz="1600" dirty="0"/>
              <a:t>unemployed per opening Alaska</a:t>
            </a:r>
          </a:p>
        </p:txBody>
      </p:sp>
    </p:spTree>
    <p:extLst>
      <p:ext uri="{BB962C8B-B14F-4D97-AF65-F5344CB8AC3E}">
        <p14:creationId xmlns:p14="http://schemas.microsoft.com/office/powerpoint/2010/main" val="38497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399606"/>
            <a:ext cx="12192000" cy="44583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B1081-CBAA-7170-5CD7-C642051684E9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Real life</a:t>
            </a:r>
            <a:endParaRPr lang="en-US" sz="6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69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CB31-7679-FD28-777C-F2DBDA30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D88F-81CE-ACD6-BCB0-9648424EC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551"/>
            <a:ext cx="1088997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are you hearing </a:t>
            </a:r>
            <a:r>
              <a:rPr lang="en-US" dirty="0" smtClean="0"/>
              <a:t>from: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our employees?</a:t>
            </a:r>
          </a:p>
          <a:p>
            <a:pPr lvl="1"/>
            <a:r>
              <a:rPr lang="en-US" dirty="0" smtClean="0"/>
              <a:t>Your supervisors?</a:t>
            </a:r>
          </a:p>
          <a:p>
            <a:pPr lvl="1"/>
            <a:r>
              <a:rPr lang="en-US" dirty="0" smtClean="0"/>
              <a:t>Your job candidates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are you hearing from other employers in your area?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2584-00E1-4534-0875-F724D450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Range of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51454-4944-052B-B639-8A1EC5A9C2C0}"/>
              </a:ext>
            </a:extLst>
          </p:cNvPr>
          <p:cNvSpPr txBox="1"/>
          <p:nvPr/>
        </p:nvSpPr>
        <p:spPr>
          <a:xfrm>
            <a:off x="4629092" y="1776986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Employer Strategies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A8CD1C-F707-1CA5-177B-B5832B365D52}"/>
              </a:ext>
            </a:extLst>
          </p:cNvPr>
          <p:cNvSpPr/>
          <p:nvPr/>
        </p:nvSpPr>
        <p:spPr>
          <a:xfrm>
            <a:off x="1629568" y="2541633"/>
            <a:ext cx="1359176" cy="1359176"/>
          </a:xfrm>
          <a:prstGeom prst="ellipse">
            <a:avLst/>
          </a:prstGeom>
          <a:solidFill>
            <a:srgbClr val="0A82A0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AAC4D-4EB7-A43E-2484-8D3B1944BCA8}"/>
              </a:ext>
            </a:extLst>
          </p:cNvPr>
          <p:cNvSpPr txBox="1"/>
          <p:nvPr/>
        </p:nvSpPr>
        <p:spPr>
          <a:xfrm>
            <a:off x="1489143" y="2904005"/>
            <a:ext cx="1622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Information Referral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2D0DFD-925A-6C24-F03B-AB66FB9E3C63}"/>
              </a:ext>
            </a:extLst>
          </p:cNvPr>
          <p:cNvSpPr/>
          <p:nvPr/>
        </p:nvSpPr>
        <p:spPr>
          <a:xfrm>
            <a:off x="3530411" y="2541633"/>
            <a:ext cx="1359176" cy="1359176"/>
          </a:xfrm>
          <a:prstGeom prst="ellipse">
            <a:avLst/>
          </a:prstGeom>
          <a:solidFill>
            <a:srgbClr val="EA5F14"/>
          </a:solidFill>
          <a:ln>
            <a:solidFill>
              <a:srgbClr val="EA5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1697B-388E-B317-1825-4E9C27AD805E}"/>
              </a:ext>
            </a:extLst>
          </p:cNvPr>
          <p:cNvSpPr txBox="1"/>
          <p:nvPr/>
        </p:nvSpPr>
        <p:spPr>
          <a:xfrm>
            <a:off x="3389986" y="2892207"/>
            <a:ext cx="1622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Flexible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Schedules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91DA4A-F749-F0FD-9FB7-5A80243E86EE}"/>
              </a:ext>
            </a:extLst>
          </p:cNvPr>
          <p:cNvSpPr/>
          <p:nvPr/>
        </p:nvSpPr>
        <p:spPr>
          <a:xfrm>
            <a:off x="7332097" y="2541633"/>
            <a:ext cx="1359176" cy="1359176"/>
          </a:xfrm>
          <a:prstGeom prst="ellipse">
            <a:avLst/>
          </a:prstGeom>
          <a:solidFill>
            <a:srgbClr val="00BCE8"/>
          </a:solidFill>
          <a:ln>
            <a:solidFill>
              <a:srgbClr val="00B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41299-F50F-7460-7358-CFB35A5029F1}"/>
              </a:ext>
            </a:extLst>
          </p:cNvPr>
          <p:cNvSpPr txBox="1"/>
          <p:nvPr/>
        </p:nvSpPr>
        <p:spPr>
          <a:xfrm>
            <a:off x="7191672" y="2886308"/>
            <a:ext cx="1622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Employee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Benefits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30F09D-A55B-B130-CF71-BCC7D1D1AF99}"/>
              </a:ext>
            </a:extLst>
          </p:cNvPr>
          <p:cNvSpPr/>
          <p:nvPr/>
        </p:nvSpPr>
        <p:spPr>
          <a:xfrm>
            <a:off x="5431254" y="2541633"/>
            <a:ext cx="1359176" cy="1359176"/>
          </a:xfrm>
          <a:prstGeom prst="ellipse">
            <a:avLst/>
          </a:prstGeom>
          <a:solidFill>
            <a:srgbClr val="6E767D"/>
          </a:solidFill>
          <a:ln>
            <a:solidFill>
              <a:srgbClr val="6E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6EB69-2966-A29F-0ADC-E012B6017751}"/>
              </a:ext>
            </a:extLst>
          </p:cNvPr>
          <p:cNvSpPr txBox="1"/>
          <p:nvPr/>
        </p:nvSpPr>
        <p:spPr>
          <a:xfrm>
            <a:off x="5290829" y="2868611"/>
            <a:ext cx="1622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Contributions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EEA7A8-E280-C726-A88C-152090DA115B}"/>
              </a:ext>
            </a:extLst>
          </p:cNvPr>
          <p:cNvSpPr/>
          <p:nvPr/>
        </p:nvSpPr>
        <p:spPr>
          <a:xfrm>
            <a:off x="9232940" y="2541633"/>
            <a:ext cx="1359176" cy="1359176"/>
          </a:xfrm>
          <a:prstGeom prst="ellipse">
            <a:avLst/>
          </a:prstGeom>
          <a:solidFill>
            <a:srgbClr val="BBCE00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03E279-1858-63DC-F701-85437FF4E1A1}"/>
              </a:ext>
            </a:extLst>
          </p:cNvPr>
          <p:cNvSpPr txBox="1"/>
          <p:nvPr/>
        </p:nvSpPr>
        <p:spPr>
          <a:xfrm>
            <a:off x="9092515" y="2892207"/>
            <a:ext cx="1622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Child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Care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97A220-A0E5-3AC6-9BC5-C02EBB7FBCED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096000" y="2238651"/>
            <a:ext cx="0" cy="24023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14A243-EC8F-9A15-7A0D-7CF7EAB11A38}"/>
              </a:ext>
            </a:extLst>
          </p:cNvPr>
          <p:cNvCxnSpPr/>
          <p:nvPr/>
        </p:nvCxnSpPr>
        <p:spPr>
          <a:xfrm>
            <a:off x="2309156" y="2334592"/>
            <a:ext cx="7594520" cy="0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877F65-506E-289C-30A6-0EA095ABBD4B}"/>
              </a:ext>
            </a:extLst>
          </p:cNvPr>
          <p:cNvCxnSpPr/>
          <p:nvPr/>
        </p:nvCxnSpPr>
        <p:spPr>
          <a:xfrm>
            <a:off x="4201147" y="2334592"/>
            <a:ext cx="0" cy="144289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C64632-CA55-3E7B-DD2F-CB1BAD43DF87}"/>
              </a:ext>
            </a:extLst>
          </p:cNvPr>
          <p:cNvCxnSpPr/>
          <p:nvPr/>
        </p:nvCxnSpPr>
        <p:spPr>
          <a:xfrm>
            <a:off x="2314540" y="2334591"/>
            <a:ext cx="0" cy="144289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BFAF93-D66A-8F9F-7ECA-375B364A6174}"/>
              </a:ext>
            </a:extLst>
          </p:cNvPr>
          <p:cNvCxnSpPr/>
          <p:nvPr/>
        </p:nvCxnSpPr>
        <p:spPr>
          <a:xfrm>
            <a:off x="8011685" y="2334591"/>
            <a:ext cx="0" cy="144289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C962D3-7FC5-DE52-0C09-E0F39D0675EA}"/>
              </a:ext>
            </a:extLst>
          </p:cNvPr>
          <p:cNvCxnSpPr/>
          <p:nvPr/>
        </p:nvCxnSpPr>
        <p:spPr>
          <a:xfrm>
            <a:off x="9902455" y="2329828"/>
            <a:ext cx="0" cy="144289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D98BB9-B2B1-6C00-A953-03CE94053D85}"/>
              </a:ext>
            </a:extLst>
          </p:cNvPr>
          <p:cNvCxnSpPr>
            <a:cxnSpLocks/>
          </p:cNvCxnSpPr>
          <p:nvPr/>
        </p:nvCxnSpPr>
        <p:spPr>
          <a:xfrm>
            <a:off x="1822901" y="4011561"/>
            <a:ext cx="0" cy="1270052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FB99C7-AFB4-9C09-E66A-ABF397B4C890}"/>
              </a:ext>
            </a:extLst>
          </p:cNvPr>
          <p:cNvSpPr txBox="1"/>
          <p:nvPr/>
        </p:nvSpPr>
        <p:spPr>
          <a:xfrm>
            <a:off x="1822901" y="3974848"/>
            <a:ext cx="1750077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Employee resource</a:t>
            </a:r>
          </a:p>
          <a:p>
            <a:r>
              <a:rPr lang="en-US" sz="1400" dirty="0"/>
              <a:t>groups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Information sharing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Workplace culture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FFDF2-8323-E862-97C0-E2D8E4EDF7B6}"/>
              </a:ext>
            </a:extLst>
          </p:cNvPr>
          <p:cNvSpPr txBox="1"/>
          <p:nvPr/>
        </p:nvSpPr>
        <p:spPr>
          <a:xfrm>
            <a:off x="3743967" y="3921169"/>
            <a:ext cx="1750077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Remote work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Consistent</a:t>
            </a:r>
          </a:p>
          <a:p>
            <a:r>
              <a:rPr lang="en-US" sz="1400" dirty="0"/>
              <a:t>scheduling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Non-traditional</a:t>
            </a:r>
          </a:p>
          <a:p>
            <a:r>
              <a:rPr lang="en-US" sz="1400" dirty="0"/>
              <a:t>schedules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Staggered shifts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Job share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FB2867-ACB5-D5FB-FD62-8386F35819C7}"/>
              </a:ext>
            </a:extLst>
          </p:cNvPr>
          <p:cNvSpPr txBox="1"/>
          <p:nvPr/>
        </p:nvSpPr>
        <p:spPr>
          <a:xfrm>
            <a:off x="5597573" y="3977002"/>
            <a:ext cx="1750077" cy="1492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Child care contributions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Flexible spending</a:t>
            </a:r>
            <a:endParaRPr lang="en-US" sz="1400" dirty="0">
              <a:ea typeface="Roboto"/>
              <a:cs typeface="Roboto"/>
            </a:endParaRPr>
          </a:p>
          <a:p>
            <a:r>
              <a:rPr lang="en-US" sz="1400" dirty="0"/>
              <a:t>(DCAP/etc.)</a:t>
            </a:r>
            <a:endParaRPr lang="en-US" sz="1400" dirty="0">
              <a:ea typeface="Roboto"/>
              <a:cs typeface="Roboto"/>
            </a:endParaRPr>
          </a:p>
          <a:p>
            <a:endParaRPr lang="en-US" sz="1400" dirty="0">
              <a:ea typeface="Roboto"/>
              <a:cs typeface="Roboto"/>
            </a:endParaRPr>
          </a:p>
          <a:p>
            <a:endParaRPr lang="en-US" sz="1400" dirty="0">
              <a:ea typeface="Roboto"/>
              <a:cs typeface="Roboto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78388EB-7F6F-53B1-A5FE-89E4477C7133}"/>
              </a:ext>
            </a:extLst>
          </p:cNvPr>
          <p:cNvCxnSpPr>
            <a:cxnSpLocks/>
          </p:cNvCxnSpPr>
          <p:nvPr/>
        </p:nvCxnSpPr>
        <p:spPr>
          <a:xfrm>
            <a:off x="3737489" y="4011561"/>
            <a:ext cx="0" cy="2171236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22AE980-0454-462C-00D8-83C177F361A6}"/>
              </a:ext>
            </a:extLst>
          </p:cNvPr>
          <p:cNvCxnSpPr>
            <a:cxnSpLocks/>
          </p:cNvCxnSpPr>
          <p:nvPr/>
        </p:nvCxnSpPr>
        <p:spPr>
          <a:xfrm>
            <a:off x="5591521" y="4011561"/>
            <a:ext cx="0" cy="1220503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EB2453F-BBFF-FC2C-5AE3-F8692653A066}"/>
              </a:ext>
            </a:extLst>
          </p:cNvPr>
          <p:cNvCxnSpPr>
            <a:cxnSpLocks/>
          </p:cNvCxnSpPr>
          <p:nvPr/>
        </p:nvCxnSpPr>
        <p:spPr>
          <a:xfrm>
            <a:off x="7468766" y="4011561"/>
            <a:ext cx="0" cy="2171236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C28F752-3F8E-E055-216D-DA3768546505}"/>
              </a:ext>
            </a:extLst>
          </p:cNvPr>
          <p:cNvSpPr txBox="1"/>
          <p:nvPr/>
        </p:nvSpPr>
        <p:spPr>
          <a:xfrm>
            <a:off x="7473446" y="3971935"/>
            <a:ext cx="1866162" cy="19954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Employee assistance program (EAPs)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Unlimited paid time</a:t>
            </a:r>
            <a:endParaRPr lang="en-US" sz="1400" dirty="0">
              <a:ea typeface="Roboto"/>
              <a:cs typeface="Roboto"/>
            </a:endParaRPr>
          </a:p>
          <a:p>
            <a:r>
              <a:rPr lang="en-US" sz="1400" dirty="0"/>
              <a:t>off</a:t>
            </a:r>
            <a:endParaRPr lang="en-US" sz="1400" dirty="0"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1400" dirty="0"/>
              <a:t>Flexible leave</a:t>
            </a:r>
            <a:endParaRPr lang="en-US" sz="1400" dirty="0"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1400" dirty="0"/>
              <a:t>Paid parental / guardian leave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A91562C-9DC1-AF3B-B002-1BA7BAEC5F5B}"/>
              </a:ext>
            </a:extLst>
          </p:cNvPr>
          <p:cNvCxnSpPr>
            <a:cxnSpLocks/>
          </p:cNvCxnSpPr>
          <p:nvPr/>
        </p:nvCxnSpPr>
        <p:spPr>
          <a:xfrm>
            <a:off x="9456133" y="4011561"/>
            <a:ext cx="0" cy="2171236"/>
          </a:xfrm>
          <a:prstGeom prst="line">
            <a:avLst/>
          </a:prstGeom>
          <a:ln w="12700">
            <a:solidFill>
              <a:srgbClr val="6E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16FCFD4-C73D-53A8-7F92-DC66D784227F}"/>
              </a:ext>
            </a:extLst>
          </p:cNvPr>
          <p:cNvSpPr txBox="1"/>
          <p:nvPr/>
        </p:nvSpPr>
        <p:spPr>
          <a:xfrm>
            <a:off x="9456133" y="3975049"/>
            <a:ext cx="1866162" cy="21390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Build on-site child care center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Secure slots at</a:t>
            </a:r>
          </a:p>
          <a:p>
            <a:r>
              <a:rPr lang="en-US" sz="1400" dirty="0"/>
              <a:t>existing child care</a:t>
            </a:r>
            <a:endParaRPr lang="en-US" sz="1400" dirty="0"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1400" dirty="0"/>
              <a:t>Bring child to work</a:t>
            </a:r>
            <a:endParaRPr lang="en-US" sz="1400" dirty="0"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1400" dirty="0"/>
              <a:t>Backup child care</a:t>
            </a:r>
            <a:endParaRPr lang="en-US" sz="1400" dirty="0">
              <a:ea typeface="Roboto"/>
              <a:cs typeface="Roboto"/>
            </a:endParaRPr>
          </a:p>
          <a:p>
            <a:r>
              <a:rPr lang="en-US" sz="1400" dirty="0"/>
              <a:t>Community partnerships</a:t>
            </a:r>
            <a:endParaRPr lang="en-US" sz="1400" dirty="0">
              <a:ea typeface="Roboto"/>
              <a:cs typeface="Roboto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DDB4D4-B499-4001-8AE5-8DDC6CDEBC14}"/>
              </a:ext>
            </a:extLst>
          </p:cNvPr>
          <p:cNvSpPr/>
          <p:nvPr/>
        </p:nvSpPr>
        <p:spPr>
          <a:xfrm>
            <a:off x="1758649" y="4058884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DC14307-DB9F-2D16-5317-E48E0808DD71}"/>
              </a:ext>
            </a:extLst>
          </p:cNvPr>
          <p:cNvSpPr/>
          <p:nvPr/>
        </p:nvSpPr>
        <p:spPr>
          <a:xfrm>
            <a:off x="1756984" y="4560555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3B0D0F-207E-74A7-1E08-276BFDF09F2C}"/>
              </a:ext>
            </a:extLst>
          </p:cNvPr>
          <p:cNvSpPr/>
          <p:nvPr/>
        </p:nvSpPr>
        <p:spPr>
          <a:xfrm>
            <a:off x="1758167" y="4888202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A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7C9D6DC-ADB4-8585-1937-1D85DA54BBC8}"/>
              </a:ext>
            </a:extLst>
          </p:cNvPr>
          <p:cNvSpPr/>
          <p:nvPr/>
        </p:nvSpPr>
        <p:spPr>
          <a:xfrm>
            <a:off x="3671211" y="4078822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EA5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19611F2-3989-8F36-E5ED-27FBCB3B0734}"/>
              </a:ext>
            </a:extLst>
          </p:cNvPr>
          <p:cNvSpPr/>
          <p:nvPr/>
        </p:nvSpPr>
        <p:spPr>
          <a:xfrm>
            <a:off x="3672769" y="4416233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EA5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88CB4F-4DAC-F533-F12A-BE4F06302D7C}"/>
              </a:ext>
            </a:extLst>
          </p:cNvPr>
          <p:cNvSpPr/>
          <p:nvPr/>
        </p:nvSpPr>
        <p:spPr>
          <a:xfrm>
            <a:off x="3680588" y="4934043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EA5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875292-6F85-E78E-E75A-12423C8DBD56}"/>
              </a:ext>
            </a:extLst>
          </p:cNvPr>
          <p:cNvSpPr/>
          <p:nvPr/>
        </p:nvSpPr>
        <p:spPr>
          <a:xfrm>
            <a:off x="3670152" y="5473965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EA5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9F65061-47E8-09E2-D221-293BF49DAEC7}"/>
              </a:ext>
            </a:extLst>
          </p:cNvPr>
          <p:cNvSpPr/>
          <p:nvPr/>
        </p:nvSpPr>
        <p:spPr>
          <a:xfrm>
            <a:off x="3673645" y="5792295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EA5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8B65402-BC0A-C078-DB50-6228805E44CB}"/>
              </a:ext>
            </a:extLst>
          </p:cNvPr>
          <p:cNvSpPr/>
          <p:nvPr/>
        </p:nvSpPr>
        <p:spPr>
          <a:xfrm>
            <a:off x="5526799" y="4068239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6E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F3C0FF6-B9F8-0C68-71EC-6E6D7C9E6C3B}"/>
              </a:ext>
            </a:extLst>
          </p:cNvPr>
          <p:cNvSpPr/>
          <p:nvPr/>
        </p:nvSpPr>
        <p:spPr>
          <a:xfrm>
            <a:off x="5523979" y="4566722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6E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D722304-6C70-63A2-8231-F1718FE4BD8D}"/>
              </a:ext>
            </a:extLst>
          </p:cNvPr>
          <p:cNvSpPr/>
          <p:nvPr/>
        </p:nvSpPr>
        <p:spPr>
          <a:xfrm>
            <a:off x="7406534" y="4072757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0B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E998C44-5747-7566-71F1-CD2480B17570}"/>
              </a:ext>
            </a:extLst>
          </p:cNvPr>
          <p:cNvSpPr/>
          <p:nvPr/>
        </p:nvSpPr>
        <p:spPr>
          <a:xfrm>
            <a:off x="7403488" y="4566721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0B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E64F6EC-41D4-D278-4B91-D1C7FD3BADBC}"/>
              </a:ext>
            </a:extLst>
          </p:cNvPr>
          <p:cNvSpPr/>
          <p:nvPr/>
        </p:nvSpPr>
        <p:spPr>
          <a:xfrm>
            <a:off x="7406850" y="5089257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0B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598EA7B-CC8E-FFFC-7659-12B877BA44C7}"/>
              </a:ext>
            </a:extLst>
          </p:cNvPr>
          <p:cNvSpPr/>
          <p:nvPr/>
        </p:nvSpPr>
        <p:spPr>
          <a:xfrm>
            <a:off x="7406471" y="5417354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00B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E2C2B53-5262-A414-E83A-14292790736D}"/>
              </a:ext>
            </a:extLst>
          </p:cNvPr>
          <p:cNvSpPr/>
          <p:nvPr/>
        </p:nvSpPr>
        <p:spPr>
          <a:xfrm>
            <a:off x="9391342" y="4065608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2B05EE3-9338-3215-D6F5-BA7759A87F29}"/>
              </a:ext>
            </a:extLst>
          </p:cNvPr>
          <p:cNvSpPr/>
          <p:nvPr/>
        </p:nvSpPr>
        <p:spPr>
          <a:xfrm>
            <a:off x="9391342" y="4566720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1164B9D-8F1A-95EC-2318-4323A5DEC1FC}"/>
              </a:ext>
            </a:extLst>
          </p:cNvPr>
          <p:cNvSpPr/>
          <p:nvPr/>
        </p:nvSpPr>
        <p:spPr>
          <a:xfrm>
            <a:off x="9391269" y="5095477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19A38A-A9ED-52BF-07FD-82C76B31456A}"/>
              </a:ext>
            </a:extLst>
          </p:cNvPr>
          <p:cNvSpPr/>
          <p:nvPr/>
        </p:nvSpPr>
        <p:spPr>
          <a:xfrm>
            <a:off x="9393315" y="5420398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8B4918E-574F-D279-99D4-55D2053ECA22}"/>
              </a:ext>
            </a:extLst>
          </p:cNvPr>
          <p:cNvSpPr/>
          <p:nvPr/>
        </p:nvSpPr>
        <p:spPr>
          <a:xfrm>
            <a:off x="9393315" y="5675084"/>
            <a:ext cx="128098" cy="126513"/>
          </a:xfrm>
          <a:prstGeom prst="ellipse">
            <a:avLst/>
          </a:prstGeom>
          <a:solidFill>
            <a:schemeClr val="bg1"/>
          </a:solidFill>
          <a:ln>
            <a:solidFill>
              <a:srgbClr val="B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 animBg="1"/>
      <p:bldP spid="13" grpId="0"/>
      <p:bldP spid="15" grpId="0" animBg="1"/>
      <p:bldP spid="16" grpId="0"/>
      <p:bldP spid="18" grpId="0" animBg="1"/>
      <p:bldP spid="19" grpId="0"/>
      <p:bldP spid="21" grpId="0" animBg="1"/>
      <p:bldP spid="22" grpId="0"/>
      <p:bldP spid="37" grpId="0"/>
      <p:bldP spid="38" grpId="0"/>
      <p:bldP spid="39" grpId="0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0FFF-ED96-66AF-C73D-178ACC02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Strategic ROI 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E6231-004E-0CCE-5A90-66C431A8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4" y="1774547"/>
            <a:ext cx="6278598" cy="9913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Three interactive strategy </a:t>
            </a:r>
            <a:br>
              <a:rPr lang="en-US" dirty="0"/>
            </a:br>
            <a:r>
              <a:rPr lang="en-US" dirty="0"/>
              <a:t>investment assessment tools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7ED12-FE41-73D1-1FA8-C341DC54A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00" b="8997"/>
          <a:stretch/>
        </p:blipFill>
        <p:spPr>
          <a:xfrm>
            <a:off x="6856908" y="2131621"/>
            <a:ext cx="5335092" cy="30757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340474-E470-EA2D-D004-88831E82920A}"/>
              </a:ext>
            </a:extLst>
          </p:cNvPr>
          <p:cNvSpPr txBox="1">
            <a:spLocks/>
          </p:cNvSpPr>
          <p:nvPr/>
        </p:nvSpPr>
        <p:spPr>
          <a:xfrm>
            <a:off x="838196" y="4356936"/>
            <a:ext cx="5019135" cy="7259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solidFill>
                  <a:schemeClr val="tx1"/>
                </a:solidFill>
              </a:rPr>
              <a:t>Evaluate the scale of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investment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C19D4F-4640-132F-FE4A-53ED7C04AFB0}"/>
              </a:ext>
            </a:extLst>
          </p:cNvPr>
          <p:cNvSpPr txBox="1">
            <a:spLocks/>
          </p:cNvSpPr>
          <p:nvPr/>
        </p:nvSpPr>
        <p:spPr>
          <a:xfrm>
            <a:off x="838196" y="3411088"/>
            <a:ext cx="5019135" cy="927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Weigh investment impact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on child care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8E5956-0304-D517-6143-2B2C69DAA19D}"/>
              </a:ext>
            </a:extLst>
          </p:cNvPr>
          <p:cNvSpPr txBox="1">
            <a:spLocks/>
          </p:cNvSpPr>
          <p:nvPr/>
        </p:nvSpPr>
        <p:spPr>
          <a:xfrm>
            <a:off x="838195" y="2787930"/>
            <a:ext cx="5019135" cy="503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Compare all 19 strategies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F37919-9D5A-2897-64CF-08D71D3A80E0}"/>
              </a:ext>
            </a:extLst>
          </p:cNvPr>
          <p:cNvSpPr txBox="1">
            <a:spLocks/>
          </p:cNvSpPr>
          <p:nvPr/>
        </p:nvSpPr>
        <p:spPr>
          <a:xfrm>
            <a:off x="838194" y="5235257"/>
            <a:ext cx="5019135" cy="9913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Identify top strategies for </a:t>
            </a:r>
            <a:br>
              <a:rPr lang="en-US" sz="2400" dirty="0"/>
            </a:br>
            <a:r>
              <a:rPr lang="en-US" sz="2400" dirty="0"/>
              <a:t> your </a:t>
            </a:r>
            <a:r>
              <a:rPr lang="en-US" sz="2400" dirty="0" smtClean="0"/>
              <a:t>business with expert at no-cost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9"/>
          <a:stretch/>
        </p:blipFill>
        <p:spPr>
          <a:xfrm>
            <a:off x="6530173" y="1638300"/>
            <a:ext cx="5664102" cy="49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ommerce Primary">
      <a:dk1>
        <a:srgbClr val="555555"/>
      </a:dk1>
      <a:lt1>
        <a:srgbClr val="FFFFFF"/>
      </a:lt1>
      <a:dk2>
        <a:srgbClr val="555555"/>
      </a:dk2>
      <a:lt2>
        <a:srgbClr val="E6E6E6"/>
      </a:lt2>
      <a:accent1>
        <a:srgbClr val="00BCE8"/>
      </a:accent1>
      <a:accent2>
        <a:srgbClr val="EA5F14"/>
      </a:accent2>
      <a:accent3>
        <a:srgbClr val="BBCE00"/>
      </a:accent3>
      <a:accent4>
        <a:srgbClr val="9B0059"/>
      </a:accent4>
      <a:accent5>
        <a:srgbClr val="6E767D"/>
      </a:accent5>
      <a:accent6>
        <a:srgbClr val="0A82A0"/>
      </a:accent6>
      <a:hlink>
        <a:srgbClr val="0A82A0"/>
      </a:hlink>
      <a:folHlink>
        <a:srgbClr val="6E767D"/>
      </a:folHlink>
    </a:clrScheme>
    <a:fontScheme name="Commerce Fonts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BB02A33032EB4FBD399052A6B8A2EA" ma:contentTypeVersion="5" ma:contentTypeDescription="Create a new document." ma:contentTypeScope="" ma:versionID="c19ff8ca5a9d97a7ff5caa3a4301f438">
  <xsd:schema xmlns:xsd="http://www.w3.org/2001/XMLSchema" xmlns:xs="http://www.w3.org/2001/XMLSchema" xmlns:p="http://schemas.microsoft.com/office/2006/metadata/properties" xmlns:ns2="fc09a36d-280e-4f49-b44e-fa8e2bfdba36" xmlns:ns3="66e43af9-ab56-438e-b61b-031cf98a870c" targetNamespace="http://schemas.microsoft.com/office/2006/metadata/properties" ma:root="true" ma:fieldsID="1eca261f5af309d40d21798428b53652" ns2:_="" ns3:_="">
    <xsd:import namespace="fc09a36d-280e-4f49-b44e-fa8e2bfdba36"/>
    <xsd:import namespace="66e43af9-ab56-438e-b61b-031cf98a87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9a36d-280e-4f49-b44e-fa8e2bfdba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43af9-ab56-438e-b61b-031cf98a87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20413E-88B8-4FB0-AC29-D3BC8455C42E}">
  <ds:schemaRefs>
    <ds:schemaRef ds:uri="http://purl.org/dc/dcmitype/"/>
    <ds:schemaRef ds:uri="http://purl.org/dc/terms/"/>
    <ds:schemaRef ds:uri="fc09a36d-280e-4f49-b44e-fa8e2bfdba36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6e43af9-ab56-438e-b61b-031cf98a870c"/>
  </ds:schemaRefs>
</ds:datastoreItem>
</file>

<file path=customXml/itemProps2.xml><?xml version="1.0" encoding="utf-8"?>
<ds:datastoreItem xmlns:ds="http://schemas.openxmlformats.org/officeDocument/2006/customXml" ds:itemID="{BCD2CE89-A642-4307-86B6-6475BE83F1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09a36d-280e-4f49-b44e-fa8e2bfdba36"/>
    <ds:schemaRef ds:uri="66e43af9-ab56-438e-b61b-031cf98a87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664E29-9E77-4EB9-89F2-6294F7D4E4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17404</TotalTime>
  <Words>546</Words>
  <Application>Microsoft Office PowerPoint</Application>
  <PresentationFormat>Widescreen</PresentationFormat>
  <Paragraphs>151</Paragraphs>
  <Slides>19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Roboto Condensed</vt:lpstr>
      <vt:lpstr>Arial</vt:lpstr>
      <vt:lpstr>Wingdings</vt:lpstr>
      <vt:lpstr>Roboto</vt:lpstr>
      <vt:lpstr>Roboto Black</vt:lpstr>
      <vt:lpstr>Roboto Light</vt:lpstr>
      <vt:lpstr>Abril Fatface</vt:lpstr>
      <vt:lpstr>Segoe UI</vt:lpstr>
      <vt:lpstr>Calibri</vt:lpstr>
      <vt:lpstr>Office Theme</vt:lpstr>
      <vt:lpstr>The Future of Work is Family-Friendly</vt:lpstr>
      <vt:lpstr>PowerPoint Presentation</vt:lpstr>
      <vt:lpstr>Workforce Strategy: Family-Friendly</vt:lpstr>
      <vt:lpstr>PowerPoint Presentation</vt:lpstr>
      <vt:lpstr>PowerPoint Presentation</vt:lpstr>
      <vt:lpstr>PowerPoint Presentation</vt:lpstr>
      <vt:lpstr>Poll #1</vt:lpstr>
      <vt:lpstr>Range of solutions</vt:lpstr>
      <vt:lpstr>Strategic ROI Tools</vt:lpstr>
      <vt:lpstr>ROI for Family-Friendly policies</vt:lpstr>
      <vt:lpstr>Poll #2</vt:lpstr>
      <vt:lpstr>PowerPoint Presentation</vt:lpstr>
      <vt:lpstr>Scenario 1 – Flexible schedules</vt:lpstr>
      <vt:lpstr>Scenario 2 – Financial contributions</vt:lpstr>
      <vt:lpstr>Scenario 3 – Child Care Resources</vt:lpstr>
      <vt:lpstr>Workplace Culture: How can employers be viewed as family-friendly?</vt:lpstr>
      <vt:lpstr>We’re here to help!</vt:lpstr>
      <vt:lpstr>Questions?</vt:lpstr>
      <vt:lpstr>Thank you!</vt:lpstr>
    </vt:vector>
  </TitlesOfParts>
  <Company>Washington State Department of Commerce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Dept of Commerce</dc:creator>
  <cp:lastModifiedBy>Coleman, Paige (COM)</cp:lastModifiedBy>
  <cp:revision>178</cp:revision>
  <cp:lastPrinted>2023-03-13T21:57:32Z</cp:lastPrinted>
  <dcterms:created xsi:type="dcterms:W3CDTF">2019-11-27T17:34:07Z</dcterms:created>
  <dcterms:modified xsi:type="dcterms:W3CDTF">2023-09-12T19:05:24Z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0x01010049BB02A33032EB4FBD399052A6B8A2EA</vt:lpwstr>
  </property>
</Properties>
</file>